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74" r:id="rId4"/>
    <p:sldId id="275" r:id="rId5"/>
    <p:sldId id="269" r:id="rId6"/>
    <p:sldId id="271" r:id="rId7"/>
    <p:sldId id="277" r:id="rId8"/>
    <p:sldId id="281" r:id="rId9"/>
    <p:sldId id="280" r:id="rId10"/>
    <p:sldId id="270" r:id="rId11"/>
    <p:sldId id="282" r:id="rId12"/>
    <p:sldId id="257" r:id="rId13"/>
    <p:sldId id="258" r:id="rId14"/>
    <p:sldId id="259" r:id="rId15"/>
    <p:sldId id="260" r:id="rId16"/>
    <p:sldId id="283" r:id="rId17"/>
    <p:sldId id="261" r:id="rId18"/>
    <p:sldId id="262" r:id="rId19"/>
    <p:sldId id="265" r:id="rId20"/>
    <p:sldId id="264" r:id="rId21"/>
    <p:sldId id="284" r:id="rId22"/>
    <p:sldId id="263" r:id="rId23"/>
    <p:sldId id="267" r:id="rId24"/>
    <p:sldId id="266" r:id="rId25"/>
    <p:sldId id="268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13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C6CA98-C2DA-4E97-B44F-2B0840D98AE8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6A8986F-4FC8-49B6-B6B2-F9FB885A0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1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86F-4FC8-49B6-B6B2-F9FB885A04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1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86F-4FC8-49B6-B6B2-F9FB885A04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1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86F-4FC8-49B6-B6B2-F9FB885A04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1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86F-4FC8-49B6-B6B2-F9FB885A04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1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86F-4FC8-49B6-B6B2-F9FB885A04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3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6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5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2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3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4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5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7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782D-1B18-49E5-9002-005F157612B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2DFD-D559-4A95-9AEB-5AB6EE8AC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Cubic Tangent Circle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4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616624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616624"/>
              </a:xfrm>
              <a:blipFill rotWithShape="1">
                <a:blip r:embed="rId3"/>
                <a:stretch>
                  <a:fillRect l="-963" t="-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1675" y="609329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254251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  <a:blipFill rotWithShape="1">
                <a:blip r:embed="rId3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5344" y="3095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  <a:blipFill rotWithShape="1">
                <a:blip r:embed="rId4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73856" y="3140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  <a:blipFill rotWithShape="1">
                <a:blip r:embed="rId5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5344" y="6524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  <a:blipFill rotWithShape="1">
                <a:blip r:embed="rId6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73856" y="6569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89372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1538"/>
            <a:ext cx="89916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3429000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3429000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3114" y="3429000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237312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22160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9150"/>
            <a:ext cx="9144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40352" y="3429000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3429000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6237312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85497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9144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6264" y="1340768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544" y="1340768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1340768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327596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7713"/>
            <a:ext cx="9144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2288" y="2420888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2420888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323468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  <a:blipFill rotWithShape="1">
                <a:blip r:embed="rId3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5344" y="3095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  <a:blipFill rotWithShape="1">
                <a:blip r:embed="rId4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73856" y="3140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  <a:blipFill rotWithShape="1">
                <a:blip r:embed="rId5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5344" y="6524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  <a:blipFill rotWithShape="1">
                <a:blip r:embed="rId6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73856" y="6569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30994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3425"/>
            <a:ext cx="9144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0280" y="2483604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483604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7564" y="2483604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224370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44216" y="3707740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480" y="3707740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5636" y="3707740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98087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33425"/>
            <a:ext cx="82772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0200" y="3851756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3536" y="3851756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1620" y="3851756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34719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731075-503D-41D7-9F77-A216A44E86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A9E54-13A1-426D-8EA0-46A1364CF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3747"/>
            <a:ext cx="7832338" cy="5874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3B4C7-7D3F-4372-A965-014AA1FCB622}"/>
              </a:ext>
            </a:extLst>
          </p:cNvPr>
          <p:cNvSpPr txBox="1"/>
          <p:nvPr/>
        </p:nvSpPr>
        <p:spPr>
          <a:xfrm>
            <a:off x="2262714" y="188640"/>
            <a:ext cx="4618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Cubic Tangent Circle</a:t>
            </a:r>
          </a:p>
        </p:txBody>
      </p:sp>
    </p:spTree>
    <p:extLst>
      <p:ext uri="{BB962C8B-B14F-4D97-AF65-F5344CB8AC3E}">
        <p14:creationId xmlns:p14="http://schemas.microsoft.com/office/powerpoint/2010/main" val="36681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8663"/>
            <a:ext cx="89644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4256" y="3789040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1528" y="3789040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1074" y="3789040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287086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0"/>
                <a:ext cx="4572000" cy="3429000"/>
              </a:xfrm>
              <a:blipFill rotWithShape="1">
                <a:blip r:embed="rId3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5344" y="3095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0"/>
                <a:ext cx="4572000" cy="3429000"/>
              </a:xfrm>
              <a:prstGeom prst="rect">
                <a:avLst/>
              </a:prstGeom>
              <a:blipFill rotWithShape="1">
                <a:blip r:embed="rId4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73856" y="3140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429000"/>
                <a:ext cx="4572000" cy="3429000"/>
              </a:xfrm>
              <a:prstGeom prst="rect">
                <a:avLst/>
              </a:prstGeom>
              <a:blipFill rotWithShape="1">
                <a:blip r:embed="rId5"/>
                <a:stretch>
                  <a:fillRect l="-267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5344" y="652438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You have the graph of a cubic function,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roots of the equation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are labelled A, B and C.  They have coordinates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,0), (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respectively.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Define the function.</a:t>
                </a:r>
                <a:endParaRPr lang="en-GB" sz="2400" dirty="0"/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sz="2400" dirty="0"/>
                  <a:t>M, </a:t>
                </a:r>
                <a:r>
                  <a:rPr lang="en-GB" sz="2400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dirty="0">
                    <a:latin typeface="Comic Sans MS" panose="030F0702030302020204" pitchFamily="66" charset="0"/>
                  </a:rPr>
                  <a:t>axis.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Use algebra to work out the equation of the tangent to check your accuracy.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9000"/>
                <a:ext cx="4572000" cy="3429000"/>
              </a:xfrm>
              <a:prstGeom prst="rect">
                <a:avLst/>
              </a:prstGeom>
              <a:blipFill rotWithShape="1">
                <a:blip r:embed="rId6"/>
                <a:stretch>
                  <a:fillRect l="-267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73856" y="6569968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374737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9613"/>
            <a:ext cx="8856984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0160" y="3203684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3203684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3203684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1623545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7713"/>
            <a:ext cx="885698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88" y="3284984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3284984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3284984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1347220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0088"/>
            <a:ext cx="8928991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56184" y="3275692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9680" y="3275692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3275692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8054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0200" y="3851756"/>
            <a:ext cx="3241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544" y="3851756"/>
            <a:ext cx="3529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3851756"/>
            <a:ext cx="3305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23731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2027" y="64886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SIC_19</a:t>
            </a:r>
          </a:p>
        </p:txBody>
      </p:sp>
    </p:spTree>
    <p:extLst>
      <p:ext uri="{BB962C8B-B14F-4D97-AF65-F5344CB8AC3E}">
        <p14:creationId xmlns:p14="http://schemas.microsoft.com/office/powerpoint/2010/main" val="45888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96" y="1803226"/>
            <a:ext cx="39624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2160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latin typeface="Comic Sans MS" panose="030F0702030302020204" pitchFamily="66" charset="0"/>
                  </a:rPr>
                  <a:t>Find the coordinates of point </a:t>
                </a:r>
                <a:r>
                  <a:rPr lang="en-GB" dirty="0"/>
                  <a:t>M, </a:t>
                </a:r>
                <a:r>
                  <a:rPr lang="en-GB" dirty="0">
                    <a:latin typeface="Comic Sans MS" panose="030F0702030302020204" pitchFamily="66" charset="0"/>
                  </a:rPr>
                  <a:t>which lies on the graph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𝑦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latin typeface="Cambria Math"/>
                      </a:rPr>
                      <m:t>𝑓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>
                    <a:latin typeface="Comic Sans MS" panose="030F0702030302020204" pitchFamily="66" charset="0"/>
                  </a:rPr>
                  <a:t>and is the centre of the circle that passes through B and C.</a:t>
                </a:r>
              </a:p>
              <a:p>
                <a:pPr marL="0" indent="0">
                  <a:buNone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2160240"/>
              </a:xfrm>
              <a:blipFill rotWithShape="1">
                <a:blip r:embed="rId3"/>
                <a:stretch>
                  <a:fillRect l="-1852" t="-3672" r="-3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4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1368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latin typeface="Comic Sans MS" panose="030F0702030302020204" pitchFamily="66" charset="0"/>
                  </a:rPr>
                  <a:t>Draw a tangent to the graph at M and determine where it cuts the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>
                    <a:latin typeface="Comic Sans MS" panose="030F0702030302020204" pitchFamily="66" charset="0"/>
                  </a:rPr>
                  <a:t>axis.</a:t>
                </a:r>
              </a:p>
              <a:p>
                <a:pPr marL="0" indent="0">
                  <a:buNone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1368152"/>
              </a:xfrm>
              <a:blipFill rotWithShape="1">
                <a:blip r:embed="rId2"/>
                <a:stretch>
                  <a:fillRect l="-1852" t="-5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052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345512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Use algebra to work out the equation of the tangent to check your accuracy.</a:t>
            </a:r>
          </a:p>
        </p:txBody>
      </p:sp>
    </p:spTree>
    <p:extLst>
      <p:ext uri="{BB962C8B-B14F-4D97-AF65-F5344CB8AC3E}">
        <p14:creationId xmlns:p14="http://schemas.microsoft.com/office/powerpoint/2010/main" val="11397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44624"/>
                <a:ext cx="7056784" cy="650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Equation  of the cubic:</a:t>
                </a:r>
                <a:endParaRPr lang="en-GB" b="0" dirty="0"/>
              </a:p>
              <a:p>
                <a:r>
                  <a:rPr lang="en-GB" b="0" dirty="0"/>
                  <a:t>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b="0" dirty="0"/>
                  <a:t>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𝑏𝑐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b="0" dirty="0"/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y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h𝑥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𝑎𝑏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𝑏𝑐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𝑐𝑎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h𝑎𝑏𝑐</m:t>
                    </m:r>
                  </m:oMath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=3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−2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𝑎𝑏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𝑏𝑐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𝑐𝑎</m:t>
                        </m:r>
                      </m:e>
                    </m:d>
                  </m:oMath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>
                    <a:latin typeface="Comic Sans MS" panose="030F0702030302020204" pitchFamily="66" charset="0"/>
                  </a:rPr>
                  <a:t>At M,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=3</m:t>
                      </m:r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−2</m:t>
                      </m:r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</m:e>
                      </m:d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𝑎𝑏</m:t>
                          </m:r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𝑏𝑐</m:t>
                          </m:r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𝑐𝑎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𝑏𝑐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endParaRPr lang="en-GB" dirty="0"/>
              </a:p>
              <a:p>
                <a:r>
                  <a:rPr lang="en-GB" dirty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>
                    <a:latin typeface="Comic Sans MS" panose="030F0702030302020204" pitchFamily="66" charset="0"/>
                  </a:rPr>
                  <a:t>At M,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</a:p>
              <a:p>
                <a:r>
                  <a:rPr lang="en-GB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br>
                  <a:rPr lang="en-GB" b="0" dirty="0"/>
                </a:br>
                <a:endParaRPr lang="en-GB" b="0" dirty="0"/>
              </a:p>
              <a:p>
                <a:r>
                  <a:rPr lang="en-GB" b="0" dirty="0"/>
                  <a:t> 		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−2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endParaRPr lang="en-GB" b="0" dirty="0"/>
              </a:p>
              <a:p>
                <a:r>
                  <a:rPr lang="en-GB" b="0" dirty="0"/>
                  <a:t> 		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624"/>
                <a:ext cx="7056784" cy="6509924"/>
              </a:xfrm>
              <a:prstGeom prst="rect">
                <a:avLst/>
              </a:prstGeom>
              <a:blipFill rotWithShape="1">
                <a:blip r:embed="rId2"/>
                <a:stretch>
                  <a:fillRect l="-691" t="-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68144" y="3851756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Gradient at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28030" y="5949280"/>
                <a:ext cx="218566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-coordinate of M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030" y="5949280"/>
                <a:ext cx="2185663" cy="453137"/>
              </a:xfrm>
              <a:prstGeom prst="rect">
                <a:avLst/>
              </a:prstGeom>
              <a:blipFill rotWithShape="1">
                <a:blip r:embed="rId3"/>
                <a:stretch>
                  <a:fillRect l="-557" r="-1114" b="-20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6136" y="2132856"/>
                <a:ext cx="2181687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-coordinate of M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132856"/>
                <a:ext cx="2181687" cy="453137"/>
              </a:xfrm>
              <a:prstGeom prst="rect">
                <a:avLst/>
              </a:prstGeom>
              <a:blipFill rotWithShape="1">
                <a:blip r:embed="rId4"/>
                <a:stretch>
                  <a:fillRect r="-838" b="-20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2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10770"/>
                <a:ext cx="8532440" cy="6322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Comic Sans MS" panose="030F0702030302020204" pitchFamily="66" charset="0"/>
                  </a:rPr>
                  <a:t>Equation of tangent:</a:t>
                </a:r>
              </a:p>
              <a:p>
                <a:r>
                  <a:rPr lang="en-GB" b="0" dirty="0"/>
                  <a:t>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𝑚𝑥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b="0" dirty="0"/>
                  <a:t>  	   </a:t>
                </a:r>
                <a:r>
                  <a:rPr lang="en-GB" b="0" dirty="0">
                    <a:latin typeface="Comic Sans MS" panose="030F0702030302020204" pitchFamily="66" charset="0"/>
                  </a:rPr>
                  <a:t>(we are already using</a:t>
                </a:r>
                <a:r>
                  <a:rPr lang="en-GB" b="0" dirty="0"/>
                  <a:t> c</a:t>
                </a:r>
                <a:r>
                  <a:rPr lang="en-GB" b="0" dirty="0">
                    <a:latin typeface="Comic Sans MS" panose="030F0702030302020204" pitchFamily="66" charset="0"/>
                  </a:rPr>
                  <a:t>)</a:t>
                </a:r>
              </a:p>
              <a:p>
                <a:r>
                  <a:rPr lang="en-GB" b="0" dirty="0"/>
                  <a:t> 		</a:t>
                </a:r>
              </a:p>
              <a:p>
                <a:r>
                  <a:rPr lang="en-GB" b="0" dirty="0"/>
                  <a:t> 		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𝑑</m:t>
                    </m:r>
                  </m:oMath>
                </a14:m>
                <a:endParaRPr lang="en-GB" b="0" i="1" dirty="0">
                  <a:latin typeface="Cambria Math"/>
                </a:endParaRPr>
              </a:p>
              <a:p>
                <a:r>
                  <a:rPr lang="en-GB" dirty="0"/>
                  <a:t>  </a:t>
                </a:r>
              </a:p>
              <a:p>
                <a:r>
                  <a:rPr lang="en-GB" dirty="0"/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</a:rPr>
                          <m:t>𝑎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𝑏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𝑑</m:t>
                    </m:r>
                  </m:oMath>
                </a14:m>
                <a:endParaRPr lang="en-GB" dirty="0"/>
              </a:p>
              <a:p>
                <a:endParaRPr lang="en-GB" b="0" i="1" dirty="0">
                  <a:latin typeface="Cambria Math"/>
                </a:endParaRPr>
              </a:p>
              <a:p>
                <a:r>
                  <a:rPr lang="en-GB" b="0" dirty="0"/>
                  <a:t> 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b="0" dirty="0"/>
                  <a:t> 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r>
                          <a:rPr lang="en-GB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b="0" dirty="0"/>
              </a:p>
              <a:p>
                <a:endParaRPr lang="en-GB" b="0" i="1" dirty="0">
                  <a:latin typeface="Cambria Math"/>
                </a:endParaRPr>
              </a:p>
              <a:p>
                <a:r>
                  <a:rPr lang="en-GB" i="1" dirty="0">
                    <a:latin typeface="Cambria Math"/>
                  </a:rPr>
                  <a:t> 		   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GB" b="0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			When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𝑦</m:t>
                    </m:r>
                    <m:r>
                      <a:rPr lang="en-GB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/>
                  <a:t>.  </a:t>
                </a:r>
              </a:p>
              <a:p>
                <a:pPr algn="ctr"/>
                <a:endParaRPr lang="en-GB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dirty="0">
                    <a:latin typeface="Comic Sans MS" panose="030F0702030302020204" pitchFamily="66" charset="0"/>
                  </a:rPr>
                  <a:t>Therefore, the tangent passes through the first root, EVERY TIME.</a:t>
                </a:r>
                <a:br>
                  <a:rPr lang="en-GB" sz="2000" dirty="0">
                    <a:latin typeface="Comic Sans MS" panose="030F0702030302020204" pitchFamily="66" charset="0"/>
                  </a:rPr>
                </a:br>
                <a:endParaRPr lang="en-GB" sz="20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dirty="0">
                    <a:latin typeface="Comic Sans MS" panose="030F0702030302020204" pitchFamily="66" charset="0"/>
                  </a:rPr>
                  <a:t>How accurate was your tangent?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0770"/>
                <a:ext cx="8532440" cy="6322308"/>
              </a:xfrm>
              <a:prstGeom prst="rect">
                <a:avLst/>
              </a:prstGeom>
              <a:blipFill rotWithShape="1">
                <a:blip r:embed="rId2"/>
                <a:stretch>
                  <a:fillRect l="-571" t="-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1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13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to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same will work if they started with the first two roots, i.e. the tangent should then go through the third.</a:t>
            </a:r>
          </a:p>
          <a:p>
            <a:r>
              <a:rPr lang="en-GB" dirty="0"/>
              <a:t>In fact, the tangent at the midpoint of any pair of roots will go through the remaining root! </a:t>
            </a:r>
            <a:r>
              <a:rPr lang="en-GB"/>
              <a:t>With thanks to </a:t>
            </a:r>
            <a:r>
              <a:rPr lang="en-GB" dirty="0"/>
              <a:t>Mark Richards of Lancaster Grammar Schools for Girls.</a:t>
            </a:r>
          </a:p>
        </p:txBody>
      </p:sp>
    </p:spTree>
    <p:extLst>
      <p:ext uri="{BB962C8B-B14F-4D97-AF65-F5344CB8AC3E}">
        <p14:creationId xmlns:p14="http://schemas.microsoft.com/office/powerpoint/2010/main" val="290248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5369</TotalTime>
  <Words>2099</Words>
  <Application>Microsoft Office PowerPoint</Application>
  <PresentationFormat>On-screen Show (4:3)</PresentationFormat>
  <Paragraphs>218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Bradley Hand ITC</vt:lpstr>
      <vt:lpstr>Calibri</vt:lpstr>
      <vt:lpstr>Cambria Math</vt:lpstr>
      <vt:lpstr>Comic Sans MS</vt:lpstr>
      <vt:lpstr>Office Theme</vt:lpstr>
      <vt:lpstr>Cubic Tangent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to teacher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Cubic Tangent Circle</dc:title>
  <dc:creator>John</dc:creator>
  <cp:lastModifiedBy>John Burke</cp:lastModifiedBy>
  <cp:revision>35</cp:revision>
  <cp:lastPrinted>2015-03-20T14:28:21Z</cp:lastPrinted>
  <dcterms:created xsi:type="dcterms:W3CDTF">2014-06-05T14:08:01Z</dcterms:created>
  <dcterms:modified xsi:type="dcterms:W3CDTF">2020-08-06T13:01:55Z</dcterms:modified>
</cp:coreProperties>
</file>